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7" r:id="rId2"/>
    <p:sldId id="441" r:id="rId3"/>
    <p:sldId id="695" r:id="rId4"/>
    <p:sldId id="692" r:id="rId5"/>
    <p:sldId id="797" r:id="rId6"/>
    <p:sldId id="796" r:id="rId7"/>
    <p:sldId id="696" r:id="rId8"/>
    <p:sldId id="698" r:id="rId9"/>
    <p:sldId id="783" r:id="rId10"/>
    <p:sldId id="782" r:id="rId11"/>
    <p:sldId id="798" r:id="rId12"/>
    <p:sldId id="787" r:id="rId13"/>
    <p:sldId id="790" r:id="rId14"/>
    <p:sldId id="793" r:id="rId15"/>
    <p:sldId id="794" r:id="rId16"/>
    <p:sldId id="795" r:id="rId17"/>
    <p:sldId id="800" r:id="rId18"/>
    <p:sldId id="801" r:id="rId19"/>
    <p:sldId id="802" r:id="rId20"/>
    <p:sldId id="843" r:id="rId21"/>
    <p:sldId id="842" r:id="rId22"/>
    <p:sldId id="810" r:id="rId23"/>
    <p:sldId id="811" r:id="rId24"/>
    <p:sldId id="806" r:id="rId25"/>
    <p:sldId id="841" r:id="rId26"/>
    <p:sldId id="833" r:id="rId27"/>
    <p:sldId id="834" r:id="rId28"/>
    <p:sldId id="835" r:id="rId29"/>
    <p:sldId id="836" r:id="rId30"/>
    <p:sldId id="813" r:id="rId31"/>
    <p:sldId id="815" r:id="rId32"/>
    <p:sldId id="799" r:id="rId33"/>
    <p:sldId id="816" r:id="rId34"/>
    <p:sldId id="819" r:id="rId35"/>
    <p:sldId id="821" r:id="rId36"/>
    <p:sldId id="822" r:id="rId37"/>
    <p:sldId id="823" r:id="rId38"/>
    <p:sldId id="825" r:id="rId39"/>
    <p:sldId id="837" r:id="rId40"/>
    <p:sldId id="839" r:id="rId41"/>
    <p:sldId id="840" r:id="rId42"/>
    <p:sldId id="827" r:id="rId43"/>
    <p:sldId id="828" r:id="rId44"/>
    <p:sldId id="830" r:id="rId45"/>
    <p:sldId id="831" r:id="rId46"/>
    <p:sldId id="784" r:id="rId47"/>
    <p:sldId id="832" r:id="rId48"/>
    <p:sldId id="688" r:id="rId4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993366"/>
    <a:srgbClr val="FF7C8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5D83-D997-4D9C-965E-56210FED305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2519-F411-4C82-9F60-ACD7FF976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F022-C4DE-4720-A570-846BFDAE3AA5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3B68-E4D6-483E-87C4-A7F9B370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d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rnews.ru/note/u4846/2015/04/14/11554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rnews.ru/note/u4846/2015/04/14/1155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rnews.ru/note/u4846/2015/04/14/11554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001516"/>
            <a:ext cx="6192688" cy="16321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Маркетолог Компании АРГО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Крупин</a:t>
            </a:r>
            <a:r>
              <a:rPr lang="ru-RU" b="1" dirty="0" smtClean="0">
                <a:solidFill>
                  <a:srgbClr val="002060"/>
                </a:solidFill>
              </a:rPr>
              <a:t> Андрей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3241543"/>
            <a:ext cx="6408712" cy="1200133"/>
          </a:xfrm>
          <a:prstGeom prst="rect">
            <a:avLst/>
          </a:prstGeom>
          <a:gradFill>
            <a:gsLst>
              <a:gs pos="81000">
                <a:schemeClr val="accent2">
                  <a:shade val="51000"/>
                  <a:satMod val="130000"/>
                </a:schemeClr>
              </a:gs>
              <a:gs pos="98000">
                <a:srgbClr val="A43432"/>
              </a:gs>
              <a:gs pos="97000">
                <a:srgbClr val="FF7C8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Миллиарды рублей</a:t>
            </a:r>
          </a:p>
          <a:p>
            <a:pPr algn="ctr"/>
            <a:r>
              <a:rPr lang="ru-RU" sz="3600" b="1" dirty="0"/>
              <a:t>начисленных бонусов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741376"/>
            <a:ext cx="5112568" cy="1260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Миллионы единиц продукции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73418"/>
            <a:ext cx="4948086" cy="1180699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Как Компания АРГО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представлена на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рынке?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0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1093" y="1561356"/>
            <a:ext cx="8496944" cy="2736304"/>
          </a:xfrm>
          <a:prstGeom prst="rect">
            <a:avLst/>
          </a:prstGeom>
          <a:solidFill>
            <a:schemeClr val="lt1">
              <a:alpha val="2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Бизнес АРГО – это продвижение на рынок продукции наших партнеров-производителей, которое осуществляется путем развития структуры участников, являющихся потребителями данной продукции и имеющих мотивацию для увеличения своей </a:t>
            </a:r>
            <a:r>
              <a:rPr lang="ru-RU" sz="2800" b="1" dirty="0" smtClean="0"/>
              <a:t>численности и товарооборота.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659" y="373418"/>
            <a:ext cx="5204759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Структурный бизнес АРГО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6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633364"/>
            <a:ext cx="7992888" cy="252028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Лучше получать 1 % денег в результате усилий 100 человек, чем 100 % в результате своих собственных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усилий</a:t>
            </a:r>
          </a:p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93300"/>
                </a:solidFill>
                <a:latin typeface="+mj-lt"/>
                <a:cs typeface="Arial" pitchFamily="34" charset="0"/>
              </a:rPr>
              <a:t>Пол </a:t>
            </a:r>
            <a:r>
              <a:rPr lang="ru-RU" sz="4000" b="1" dirty="0" err="1">
                <a:solidFill>
                  <a:srgbClr val="993300"/>
                </a:solidFill>
                <a:latin typeface="+mj-lt"/>
                <a:cs typeface="Arial" pitchFamily="34" charset="0"/>
              </a:rPr>
              <a:t>Гетти</a:t>
            </a:r>
            <a:endParaRPr lang="ru-RU" sz="4000" b="1" dirty="0">
              <a:solidFill>
                <a:srgbClr val="99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941" y="373418"/>
            <a:ext cx="8418202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Основной принцип структурного бизнеса: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374400"/>
            <a:ext cx="7848872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Варианты построения бизнеса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АРГО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026714"/>
            <a:ext cx="3305616" cy="120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Работать с потребителями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2768" y="2026714"/>
            <a:ext cx="3305616" cy="12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Работать с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бизнес-партнерами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963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323528" y="1419081"/>
            <a:ext cx="8532776" cy="2300774"/>
            <a:chOff x="395536" y="1572935"/>
            <a:chExt cx="8532776" cy="276092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7544" y="2204864"/>
              <a:ext cx="2664296" cy="115212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 smtClean="0"/>
                <a:t>Структура </a:t>
              </a:r>
              <a:endParaRPr lang="ru-RU" sz="20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99592" y="2636912"/>
              <a:ext cx="2160240" cy="6480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/>
                <a:t>Участники</a:t>
              </a:r>
              <a:endParaRPr lang="ru-RU" sz="2000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355976" y="208930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355976" y="316942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380312" y="1666517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 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380312" y="2457801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12" idx="3"/>
              <a:endCxn id="14" idx="1"/>
            </p:cNvCxnSpPr>
            <p:nvPr/>
          </p:nvCxnSpPr>
          <p:spPr>
            <a:xfrm>
              <a:off x="3059832" y="2960948"/>
              <a:ext cx="1296144" cy="57567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2" idx="3"/>
              <a:endCxn id="13" idx="1"/>
            </p:cNvCxnSpPr>
            <p:nvPr/>
          </p:nvCxnSpPr>
          <p:spPr>
            <a:xfrm flipV="1">
              <a:off x="3059832" y="2456503"/>
              <a:ext cx="1296144" cy="50444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3" idx="3"/>
              <a:endCxn id="15" idx="1"/>
            </p:cNvCxnSpPr>
            <p:nvPr/>
          </p:nvCxnSpPr>
          <p:spPr>
            <a:xfrm flipV="1">
              <a:off x="6156176" y="2012117"/>
              <a:ext cx="1224136" cy="44438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3" idx="3"/>
              <a:endCxn id="16" idx="1"/>
            </p:cNvCxnSpPr>
            <p:nvPr/>
          </p:nvCxnSpPr>
          <p:spPr>
            <a:xfrm>
              <a:off x="6156176" y="2456503"/>
              <a:ext cx="1224136" cy="34689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9"/>
            <p:cNvSpPr txBox="1"/>
            <p:nvPr/>
          </p:nvSpPr>
          <p:spPr>
            <a:xfrm>
              <a:off x="3563888" y="3558266"/>
              <a:ext cx="2988332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  <a:t>Доход</a:t>
              </a:r>
              <a:b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</a:b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  <a:t>от работы с потребителями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3563888" y="1572935"/>
              <a:ext cx="1512168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Структурный доход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395536" y="1691516"/>
              <a:ext cx="2592288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/>
                <a:t>Вариант 1</a:t>
              </a:r>
              <a:endParaRPr lang="ru-RU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5576" y="374400"/>
            <a:ext cx="7848872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Варианты построения бизнеса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АРГО</a:t>
            </a:r>
          </a:p>
        </p:txBody>
      </p:sp>
    </p:spTree>
    <p:extLst>
      <p:ext uri="{BB962C8B-B14F-4D97-AF65-F5344CB8AC3E}">
        <p14:creationId xmlns:p14="http://schemas.microsoft.com/office/powerpoint/2010/main" xmlns="" val="53308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55576" y="374400"/>
            <a:ext cx="7848872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Варианты построения бизнеса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АРГО</a:t>
            </a:r>
          </a:p>
        </p:txBody>
      </p:sp>
      <p:grpSp>
        <p:nvGrpSpPr>
          <p:cNvPr id="26" name="Группа 24"/>
          <p:cNvGrpSpPr/>
          <p:nvPr/>
        </p:nvGrpSpPr>
        <p:grpSpPr>
          <a:xfrm>
            <a:off x="396000" y="4153644"/>
            <a:ext cx="6084212" cy="960107"/>
            <a:chOff x="396000" y="5013176"/>
            <a:chExt cx="6084212" cy="11521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96000" y="5013176"/>
              <a:ext cx="2664296" cy="115212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 smtClean="0"/>
                <a:t>Структура </a:t>
              </a:r>
              <a:endParaRPr lang="ru-RU" sz="20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827584" y="5445224"/>
              <a:ext cx="2160240" cy="6480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/>
                <a:t>Участники</a:t>
              </a:r>
              <a:endParaRPr lang="ru-RU" sz="2000" b="1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355976" y="5445224"/>
              <a:ext cx="2124236" cy="648072"/>
            </a:xfrm>
            <a:prstGeom prst="roundRect">
              <a:avLst/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Новички-потребители</a:t>
              </a:r>
              <a:endParaRPr lang="ru-RU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0" name="Прямая со стрелкой 29"/>
            <p:cNvCxnSpPr>
              <a:stCxn id="28" idx="3"/>
              <a:endCxn id="29" idx="1"/>
            </p:cNvCxnSpPr>
            <p:nvPr/>
          </p:nvCxnSpPr>
          <p:spPr>
            <a:xfrm>
              <a:off x="2987824" y="5769260"/>
              <a:ext cx="136815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44"/>
            <p:cNvSpPr txBox="1"/>
            <p:nvPr/>
          </p:nvSpPr>
          <p:spPr>
            <a:xfrm>
              <a:off x="3491880" y="5014917"/>
              <a:ext cx="2664296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  <a:t>Доход от 1-2 уровней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TextBox 34"/>
          <p:cNvSpPr txBox="1"/>
          <p:nvPr/>
        </p:nvSpPr>
        <p:spPr>
          <a:xfrm>
            <a:off x="437564" y="3784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Вариант 2</a:t>
            </a:r>
            <a:endParaRPr lang="ru-RU" b="1" dirty="0"/>
          </a:p>
        </p:txBody>
      </p:sp>
      <p:grpSp>
        <p:nvGrpSpPr>
          <p:cNvPr id="33" name="Группа 9"/>
          <p:cNvGrpSpPr/>
          <p:nvPr/>
        </p:nvGrpSpPr>
        <p:grpSpPr>
          <a:xfrm>
            <a:off x="323528" y="1419081"/>
            <a:ext cx="8532776" cy="2300774"/>
            <a:chOff x="395536" y="1572935"/>
            <a:chExt cx="8532776" cy="276092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67544" y="2204864"/>
              <a:ext cx="2664296" cy="115212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 smtClean="0"/>
                <a:t>Структура </a:t>
              </a:r>
              <a:endParaRPr lang="ru-RU" sz="2000" b="1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899592" y="2636912"/>
              <a:ext cx="2160240" cy="6480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/>
                <a:t>Участники</a:t>
              </a:r>
              <a:endParaRPr lang="ru-RU" sz="2000" b="1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4355976" y="208930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4355976" y="316942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380312" y="1666517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 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7380312" y="2457801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Прямая со стрелкой 39"/>
            <p:cNvCxnSpPr>
              <a:stCxn id="35" idx="3"/>
              <a:endCxn id="37" idx="1"/>
            </p:cNvCxnSpPr>
            <p:nvPr/>
          </p:nvCxnSpPr>
          <p:spPr>
            <a:xfrm>
              <a:off x="3059832" y="2960948"/>
              <a:ext cx="1296144" cy="57567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35" idx="3"/>
              <a:endCxn id="36" idx="1"/>
            </p:cNvCxnSpPr>
            <p:nvPr/>
          </p:nvCxnSpPr>
          <p:spPr>
            <a:xfrm flipV="1">
              <a:off x="3059832" y="2456503"/>
              <a:ext cx="1296144" cy="50444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36" idx="3"/>
              <a:endCxn id="38" idx="1"/>
            </p:cNvCxnSpPr>
            <p:nvPr/>
          </p:nvCxnSpPr>
          <p:spPr>
            <a:xfrm flipV="1">
              <a:off x="6156176" y="2012117"/>
              <a:ext cx="1224136" cy="44438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36" idx="3"/>
              <a:endCxn id="39" idx="1"/>
            </p:cNvCxnSpPr>
            <p:nvPr/>
          </p:nvCxnSpPr>
          <p:spPr>
            <a:xfrm>
              <a:off x="6156176" y="2456503"/>
              <a:ext cx="1224136" cy="34689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TextBox 29"/>
            <p:cNvSpPr txBox="1"/>
            <p:nvPr/>
          </p:nvSpPr>
          <p:spPr>
            <a:xfrm>
              <a:off x="3563888" y="3558266"/>
              <a:ext cx="2988332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  <a:t>Доход</a:t>
              </a:r>
              <a:b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</a:b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</a:rPr>
                <a:t>от работы с потребителями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5" name="TextBox 32"/>
            <p:cNvSpPr txBox="1"/>
            <p:nvPr/>
          </p:nvSpPr>
          <p:spPr>
            <a:xfrm>
              <a:off x="3563888" y="1572935"/>
              <a:ext cx="1512168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Структурный доход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6" name="TextBox 34"/>
            <p:cNvSpPr txBox="1"/>
            <p:nvPr/>
          </p:nvSpPr>
          <p:spPr>
            <a:xfrm>
              <a:off x="395536" y="1691516"/>
              <a:ext cx="2592288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/>
                <a:t>Вариант 1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3798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395536" y="1459731"/>
            <a:ext cx="8460768" cy="3053953"/>
            <a:chOff x="467544" y="239079"/>
            <a:chExt cx="8460768" cy="36647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7544" y="2204864"/>
              <a:ext cx="2664296" cy="115212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t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 smtClean="0"/>
                <a:t>Структура </a:t>
              </a:r>
              <a:endParaRPr lang="ru-RU" sz="20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99592" y="2636912"/>
              <a:ext cx="2160240" cy="6480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/>
                <a:t>Участники</a:t>
              </a:r>
              <a:endParaRPr lang="ru-RU" sz="2000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355976" y="208930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355976" y="3169423"/>
              <a:ext cx="1800200" cy="7344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380312" y="1666517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«Бизнес-Новички» 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380312" y="2457801"/>
              <a:ext cx="1548000" cy="6912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Потребители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12" idx="3"/>
              <a:endCxn id="14" idx="1"/>
            </p:cNvCxnSpPr>
            <p:nvPr/>
          </p:nvCxnSpPr>
          <p:spPr>
            <a:xfrm>
              <a:off x="3059832" y="2960948"/>
              <a:ext cx="1296144" cy="57567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2" idx="3"/>
              <a:endCxn id="13" idx="1"/>
            </p:cNvCxnSpPr>
            <p:nvPr/>
          </p:nvCxnSpPr>
          <p:spPr>
            <a:xfrm flipV="1">
              <a:off x="3059832" y="2456503"/>
              <a:ext cx="1296144" cy="50444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3" idx="3"/>
              <a:endCxn id="15" idx="1"/>
            </p:cNvCxnSpPr>
            <p:nvPr/>
          </p:nvCxnSpPr>
          <p:spPr>
            <a:xfrm flipV="1">
              <a:off x="6156176" y="2012117"/>
              <a:ext cx="1224136" cy="44438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3" idx="3"/>
              <a:endCxn id="16" idx="1"/>
            </p:cNvCxnSpPr>
            <p:nvPr/>
          </p:nvCxnSpPr>
          <p:spPr>
            <a:xfrm>
              <a:off x="6156176" y="2456503"/>
              <a:ext cx="1224136" cy="34689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TextBox 32"/>
            <p:cNvSpPr txBox="1"/>
            <p:nvPr/>
          </p:nvSpPr>
          <p:spPr>
            <a:xfrm>
              <a:off x="3093740" y="239079"/>
              <a:ext cx="4320480" cy="5539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2">
                      <a:lumMod val="50000"/>
                    </a:schemeClr>
                  </a:solidFill>
                </a:rPr>
                <a:t>Методика развития структуры</a:t>
              </a:r>
              <a:endParaRPr lang="ru-RU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7544" y="374400"/>
            <a:ext cx="828092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Построение структурного бизнеса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АРГО</a:t>
            </a:r>
          </a:p>
        </p:txBody>
      </p:sp>
      <p:cxnSp>
        <p:nvCxnSpPr>
          <p:cNvPr id="4" name="Прямая со стрелкой 3"/>
          <p:cNvCxnSpPr>
            <a:stCxn id="22" idx="2"/>
            <a:endCxn id="12" idx="0"/>
          </p:cNvCxnSpPr>
          <p:nvPr/>
        </p:nvCxnSpPr>
        <p:spPr>
          <a:xfrm flipH="1">
            <a:off x="1907704" y="1921396"/>
            <a:ext cx="3274268" cy="15365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2" idx="2"/>
            <a:endCxn id="13" idx="0"/>
          </p:cNvCxnSpPr>
          <p:nvPr/>
        </p:nvCxnSpPr>
        <p:spPr>
          <a:xfrm>
            <a:off x="5181972" y="1921396"/>
            <a:ext cx="2096" cy="108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" idx="2"/>
            <a:endCxn id="15" idx="0"/>
          </p:cNvCxnSpPr>
          <p:nvPr/>
        </p:nvCxnSpPr>
        <p:spPr>
          <a:xfrm>
            <a:off x="5181972" y="1921396"/>
            <a:ext cx="2900332" cy="7278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260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374400"/>
            <a:ext cx="828092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Методика работы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633364"/>
            <a:ext cx="7992888" cy="252028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Методика - совокупность методов, приемов для выполнения определенной работы.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993300"/>
                </a:solidFill>
                <a:latin typeface="+mj-lt"/>
                <a:cs typeface="Arial" pitchFamily="34" charset="0"/>
              </a:rPr>
              <a:t>Словарь бизнес терминов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400043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374400"/>
            <a:ext cx="828092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Стандартная методика работы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633364"/>
            <a:ext cx="7992888" cy="2592288"/>
          </a:xfrm>
          <a:prstGeom prst="rect">
            <a:avLst/>
          </a:prstGeom>
          <a:solidFill>
            <a:schemeClr val="lt1">
              <a:alpha val="2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Нужно быть активным участником.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Нужно найти своих ключевых людей, вместе с которыми вы будете развивать бизнес.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Нужно научить их делать то, что вы делаете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сами </a:t>
            </a:r>
            <a:r>
              <a:rPr lang="ru-RU" sz="2800" b="1" dirty="0" smtClean="0">
                <a:solidFill>
                  <a:srgbClr val="C00000"/>
                </a:solidFill>
              </a:rPr>
              <a:t>(ДУПЛИКАЦИЯ)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488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245432"/>
            <a:ext cx="3528392" cy="15481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План вознаграждения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45432"/>
            <a:ext cx="3528392" cy="1548172"/>
          </a:xfrm>
          <a:prstGeom prst="rect">
            <a:avLst/>
          </a:prstGeom>
          <a:gradFill>
            <a:gsLst>
              <a:gs pos="88000">
                <a:schemeClr val="accent2">
                  <a:shade val="51000"/>
                  <a:satMod val="130000"/>
                </a:schemeClr>
              </a:gs>
              <a:gs pos="97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Ассортимент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3445" y="502607"/>
            <a:ext cx="6757812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Что изменилось в АРГО за 19 лет?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57400"/>
            <a:ext cx="3528392" cy="15481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Рынок продуктов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957400"/>
            <a:ext cx="3528392" cy="1548172"/>
          </a:xfrm>
          <a:prstGeom prst="rect">
            <a:avLst/>
          </a:prstGeom>
          <a:gradFill>
            <a:gsLst>
              <a:gs pos="88000">
                <a:schemeClr val="accent2">
                  <a:shade val="51000"/>
                  <a:satMod val="130000"/>
                </a:schemeClr>
              </a:gs>
              <a:gs pos="97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Рынок занятости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93204"/>
            <a:ext cx="6253379" cy="1180699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каких рынках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представлена Компания АРГО?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3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1837388"/>
            <a:ext cx="7957392" cy="270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91069"/>
            <a:ext cx="4392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Рост </a:t>
            </a:r>
            <a:r>
              <a:rPr lang="ru-RU" sz="2400" dirty="0">
                <a:solidFill>
                  <a:srgbClr val="002060"/>
                </a:solidFill>
              </a:rPr>
              <a:t>тарифов за ЖКХ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Рост тарифов на транспорт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Повышение налогов на </a:t>
            </a:r>
            <a:r>
              <a:rPr lang="ru-RU" sz="2400" dirty="0" smtClean="0">
                <a:solidFill>
                  <a:srgbClr val="002060"/>
                </a:solidFill>
              </a:rPr>
              <a:t>недвижимость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8864" y="34482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Людям снова нужны деньги!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337" y="1459346"/>
            <a:ext cx="8229600" cy="1182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sz="2800" b="1" dirty="0" smtClean="0">
                <a:solidFill>
                  <a:srgbClr val="993300"/>
                </a:solidFill>
              </a:rPr>
              <a:t>«Реальные </a:t>
            </a:r>
            <a:r>
              <a:rPr lang="ru-RU" sz="2800" b="1" dirty="0">
                <a:solidFill>
                  <a:srgbClr val="993300"/>
                </a:solidFill>
              </a:rPr>
              <a:t>доходы граждан России уменьшились за год, </a:t>
            </a:r>
            <a:r>
              <a:rPr lang="ru-RU" sz="2800" b="1" dirty="0" smtClean="0">
                <a:solidFill>
                  <a:srgbClr val="993300"/>
                </a:solidFill>
              </a:rPr>
              <a:t>по </a:t>
            </a:r>
            <a:r>
              <a:rPr lang="ru-RU" sz="2800" b="1" dirty="0">
                <a:solidFill>
                  <a:srgbClr val="993300"/>
                </a:solidFill>
              </a:rPr>
              <a:t>разным оценкам, на 25-50</a:t>
            </a:r>
            <a:r>
              <a:rPr lang="ru-RU" sz="2800" b="1" dirty="0" smtClean="0">
                <a:solidFill>
                  <a:srgbClr val="993300"/>
                </a:solidFill>
              </a:rPr>
              <a:t>%»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002060"/>
                </a:solidFill>
                <a:hlinkClick r:id="rId2"/>
              </a:rPr>
              <a:t>://www.trud.ru</a:t>
            </a:r>
            <a:r>
              <a:rPr lang="en-US" sz="16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</a:rPr>
              <a:t> статья из №</a:t>
            </a:r>
            <a:r>
              <a:rPr lang="ru-RU" sz="1600" b="1" dirty="0">
                <a:solidFill>
                  <a:srgbClr val="002060"/>
                </a:solidFill>
              </a:rPr>
              <a:t>055 за 31 Июля 2015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3200117"/>
            <a:ext cx="37444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Потеря работы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Сокращение </a:t>
            </a:r>
            <a:r>
              <a:rPr lang="ru-RU" sz="2400" dirty="0">
                <a:solidFill>
                  <a:srgbClr val="002060"/>
                </a:solidFill>
              </a:rPr>
              <a:t>индексаций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Отмена льгот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Рост цен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5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93300"/>
                </a:solidFill>
              </a:rPr>
              <a:t>Необходима понятная бизнес модель которую мы предлагаем новым людям.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8864" y="34482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Людям снова нужны деньги!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0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93300"/>
                </a:solidFill>
              </a:rPr>
              <a:t>Необходима понятная бизнес модель которую мы предлагаем новым людям.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8864" y="34482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Людям снова нужны деньги!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5532"/>
            <a:ext cx="2520280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Вложил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3524" y="3147417"/>
            <a:ext cx="252028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Сделал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147417"/>
            <a:ext cx="2520280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Заработал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83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374400"/>
            <a:ext cx="8280920" cy="118069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Методика работы со стартовыми наборами на 300 баллов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993404"/>
            <a:ext cx="7992888" cy="2088232"/>
          </a:xfrm>
          <a:prstGeom prst="rect">
            <a:avLst/>
          </a:prstGeom>
          <a:solidFill>
            <a:schemeClr val="lt1">
              <a:alpha val="2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Сформировать набор из определенных продуктов - быстрый выход на 1-й бонус.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Искать ключевых людей.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Научить </a:t>
            </a:r>
            <a:r>
              <a:rPr lang="ru-RU" sz="2800" b="1" dirty="0">
                <a:solidFill>
                  <a:srgbClr val="C00000"/>
                </a:solidFill>
              </a:rPr>
              <a:t>их делать то, что вы делаете </a:t>
            </a:r>
            <a:r>
              <a:rPr lang="ru-RU" sz="2800" b="1" dirty="0" smtClean="0">
                <a:solidFill>
                  <a:srgbClr val="C00000"/>
                </a:solidFill>
              </a:rPr>
              <a:t>сами.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09544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49188"/>
            <a:ext cx="9144000" cy="173469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Методика работы с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индивидуальными стартовыми наборами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300 баллов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032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49188"/>
            <a:ext cx="9144000" cy="173469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Методика работы с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индивидуальными стартовыми наборами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300 баллов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281436"/>
            <a:ext cx="5040560" cy="1440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АРГО тест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249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АРГО тест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985804"/>
            <a:ext cx="6356235" cy="4608000"/>
          </a:xfrm>
        </p:spPr>
      </p:pic>
    </p:spTree>
    <p:extLst>
      <p:ext uri="{BB962C8B-B14F-4D97-AF65-F5344CB8AC3E}">
        <p14:creationId xmlns:p14="http://schemas.microsoft.com/office/powerpoint/2010/main" xmlns="" val="10538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АРГО тест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985292"/>
            <a:ext cx="6368610" cy="4608000"/>
          </a:xfrm>
        </p:spPr>
      </p:pic>
    </p:spTree>
    <p:extLst>
      <p:ext uri="{BB962C8B-B14F-4D97-AF65-F5344CB8AC3E}">
        <p14:creationId xmlns:p14="http://schemas.microsoft.com/office/powerpoint/2010/main" xmlns="" val="25412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АРГО тест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985292"/>
            <a:ext cx="6356981" cy="4608000"/>
          </a:xfrm>
        </p:spPr>
      </p:pic>
    </p:spTree>
    <p:extLst>
      <p:ext uri="{BB962C8B-B14F-4D97-AF65-F5344CB8AC3E}">
        <p14:creationId xmlns:p14="http://schemas.microsoft.com/office/powerpoint/2010/main" xmlns="" val="25412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АРГО тест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985292"/>
            <a:ext cx="6371957" cy="4608000"/>
          </a:xfrm>
        </p:spPr>
      </p:pic>
    </p:spTree>
    <p:extLst>
      <p:ext uri="{BB962C8B-B14F-4D97-AF65-F5344CB8AC3E}">
        <p14:creationId xmlns:p14="http://schemas.microsoft.com/office/powerpoint/2010/main" xmlns="" val="4514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5532"/>
            <a:ext cx="8229600" cy="14075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Что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сегодня происходит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сфере здравоохранения?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73324"/>
            <a:ext cx="7344816" cy="1440160"/>
          </a:xfrm>
          <a:prstGeom prst="rect">
            <a:avLst/>
          </a:prstGeom>
          <a:solidFill>
            <a:srgbClr val="7030A0">
              <a:alpha val="18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Компания АРГО представлена на рынке миллионами проданных продуктов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для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20341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380657"/>
            <a:ext cx="9144000" cy="118069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АРГО тест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(индивидуальный стартовый набор)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777684"/>
            <a:ext cx="5760000" cy="273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>ROFES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(200 баллов)</a:t>
            </a:r>
            <a:b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Рекомендованные продукты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≥ 100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баллов)</a:t>
            </a:r>
          </a:p>
          <a:p>
            <a:pPr algn="ctr">
              <a:spcBef>
                <a:spcPts val="1200"/>
              </a:spcBef>
            </a:pPr>
            <a:r>
              <a:rPr lang="ru-RU" sz="3000" b="1" dirty="0" smtClean="0">
                <a:solidFill>
                  <a:srgbClr val="C00000"/>
                </a:solidFill>
              </a:rPr>
              <a:t>Общий заказ ≥ 300 баллов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11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374400"/>
            <a:ext cx="828092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АРГО тест это: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201316"/>
            <a:ext cx="8280920" cy="3312368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Инструмент индивидуального подбора продукции.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Быстрый выход на первый бонус.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«Мостик» между деньгами и баллами.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Элемент дупликации.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Формирование постоянного спроса.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Бизнес инвестиции.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27888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Как это работает?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5535"/>
            <a:ext cx="2880320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Инвестиции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7540" y="2137420"/>
            <a:ext cx="252028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Действия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137420"/>
            <a:ext cx="2520280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Результат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281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1 месяц </a:t>
            </a:r>
          </a:p>
          <a:p>
            <a:r>
              <a:rPr lang="ru-RU" b="1" dirty="0">
                <a:solidFill>
                  <a:srgbClr val="002060"/>
                </a:solidFill>
              </a:rPr>
              <a:t>Я</a:t>
            </a:r>
            <a:r>
              <a:rPr lang="ru-RU" b="1" dirty="0" smtClean="0">
                <a:solidFill>
                  <a:srgbClr val="002060"/>
                </a:solidFill>
              </a:rPr>
              <a:t> делаю заказ на 300 баллов (АТ).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746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968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2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Подписываю одного новичка на 300 (АТ) и одного новичка-потребителя на 60 баллов.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6408264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>
            <a:stCxn id="9" idx="4"/>
            <a:endCxn id="8" idx="0"/>
          </p:cNvCxnSpPr>
          <p:nvPr/>
        </p:nvCxnSpPr>
        <p:spPr>
          <a:xfrm>
            <a:off x="7002240" y="1993404"/>
            <a:ext cx="36004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9" idx="4"/>
            <a:endCxn id="5" idx="0"/>
          </p:cNvCxnSpPr>
          <p:nvPr/>
        </p:nvCxnSpPr>
        <p:spPr>
          <a:xfrm flipH="1">
            <a:off x="6678264" y="1993404"/>
            <a:ext cx="323976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5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3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Подписываю </a:t>
            </a:r>
            <a:r>
              <a:rPr lang="ru-RU" b="1" dirty="0">
                <a:solidFill>
                  <a:srgbClr val="002060"/>
                </a:solidFill>
              </a:rPr>
              <a:t>одного новичка на 300 (АТ) и одного новичка-потребителя на 60 баллов.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Каждый новичок с АТ, дублирует меня.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Потребители приобретают по 60 баллов через месяц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75</a:t>
            </a:r>
          </a:p>
        </p:txBody>
      </p:sp>
      <p:sp>
        <p:nvSpPr>
          <p:cNvPr id="5" name="Овал 4"/>
          <p:cNvSpPr/>
          <p:nvPr/>
        </p:nvSpPr>
        <p:spPr>
          <a:xfrm>
            <a:off x="5688184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391544"/>
            <a:ext cx="540000" cy="54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cxnSp>
        <p:nvCxnSpPr>
          <p:cNvPr id="3" name="Прямая соединительная линия 2"/>
          <p:cNvCxnSpPr>
            <a:stCxn id="9" idx="4"/>
            <a:endCxn id="8" idx="0"/>
          </p:cNvCxnSpPr>
          <p:nvPr/>
        </p:nvCxnSpPr>
        <p:spPr>
          <a:xfrm>
            <a:off x="7002240" y="1993404"/>
            <a:ext cx="36004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9" idx="4"/>
            <a:endCxn id="5" idx="0"/>
          </p:cNvCxnSpPr>
          <p:nvPr/>
        </p:nvCxnSpPr>
        <p:spPr>
          <a:xfrm flipH="1">
            <a:off x="5958184" y="1993404"/>
            <a:ext cx="1044056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372200" y="239040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048224" y="3323576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6732240" y="3325612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>
            <a:stCxn id="11" idx="4"/>
            <a:endCxn id="13" idx="0"/>
          </p:cNvCxnSpPr>
          <p:nvPr/>
        </p:nvCxnSpPr>
        <p:spPr>
          <a:xfrm>
            <a:off x="6642200" y="2930400"/>
            <a:ext cx="360040" cy="3952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4"/>
            <a:endCxn id="12" idx="0"/>
          </p:cNvCxnSpPr>
          <p:nvPr/>
        </p:nvCxnSpPr>
        <p:spPr>
          <a:xfrm flipH="1">
            <a:off x="6318224" y="2930400"/>
            <a:ext cx="323976" cy="393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4"/>
            <a:endCxn id="11" idx="0"/>
          </p:cNvCxnSpPr>
          <p:nvPr/>
        </p:nvCxnSpPr>
        <p:spPr>
          <a:xfrm flipH="1">
            <a:off x="6642200" y="1993404"/>
            <a:ext cx="360040" cy="3969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776000" y="2406402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28" name="Прямая соединительная линия 27"/>
          <p:cNvCxnSpPr>
            <a:stCxn id="9" idx="4"/>
            <a:endCxn id="18" idx="0"/>
          </p:cNvCxnSpPr>
          <p:nvPr/>
        </p:nvCxnSpPr>
        <p:spPr>
          <a:xfrm>
            <a:off x="7002240" y="1993404"/>
            <a:ext cx="1043760" cy="4129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61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688184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60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>
            <a:stCxn id="9" idx="4"/>
            <a:endCxn id="8" idx="0"/>
          </p:cNvCxnSpPr>
          <p:nvPr/>
        </p:nvCxnSpPr>
        <p:spPr>
          <a:xfrm>
            <a:off x="7002240" y="1993404"/>
            <a:ext cx="36004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9" idx="4"/>
            <a:endCxn id="5" idx="0"/>
          </p:cNvCxnSpPr>
          <p:nvPr/>
        </p:nvCxnSpPr>
        <p:spPr>
          <a:xfrm flipH="1">
            <a:off x="5958184" y="1993404"/>
            <a:ext cx="1044056" cy="396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372200" y="239040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7156919" y="3323576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7704408" y="3325612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>
            <a:stCxn id="11" idx="4"/>
            <a:endCxn id="13" idx="0"/>
          </p:cNvCxnSpPr>
          <p:nvPr/>
        </p:nvCxnSpPr>
        <p:spPr>
          <a:xfrm>
            <a:off x="6642200" y="2930400"/>
            <a:ext cx="1332208" cy="3952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4"/>
            <a:endCxn id="12" idx="0"/>
          </p:cNvCxnSpPr>
          <p:nvPr/>
        </p:nvCxnSpPr>
        <p:spPr>
          <a:xfrm>
            <a:off x="6642200" y="2930400"/>
            <a:ext cx="784719" cy="393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4"/>
            <a:endCxn id="11" idx="0"/>
          </p:cNvCxnSpPr>
          <p:nvPr/>
        </p:nvCxnSpPr>
        <p:spPr>
          <a:xfrm flipH="1">
            <a:off x="6642200" y="1993404"/>
            <a:ext cx="360040" cy="3969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776000" y="2406402"/>
            <a:ext cx="540000" cy="54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0</a:t>
            </a:r>
            <a:endParaRPr lang="ru-RU" b="1" dirty="0"/>
          </a:p>
        </p:txBody>
      </p:sp>
      <p:cxnSp>
        <p:nvCxnSpPr>
          <p:cNvPr id="28" name="Прямая соединительная линия 27"/>
          <p:cNvCxnSpPr>
            <a:stCxn id="9" idx="4"/>
            <a:endCxn id="18" idx="0"/>
          </p:cNvCxnSpPr>
          <p:nvPr/>
        </p:nvCxnSpPr>
        <p:spPr>
          <a:xfrm>
            <a:off x="7002240" y="1993404"/>
            <a:ext cx="1043760" cy="4129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496496" y="2425452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19" name="Прямая соединительная линия 18"/>
          <p:cNvCxnSpPr>
            <a:stCxn id="9" idx="4"/>
            <a:endCxn id="17" idx="0"/>
          </p:cNvCxnSpPr>
          <p:nvPr/>
        </p:nvCxnSpPr>
        <p:spPr>
          <a:xfrm>
            <a:off x="7002240" y="1993404"/>
            <a:ext cx="1764256" cy="4320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004048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23" name="Прямая соединительная линия 22"/>
          <p:cNvCxnSpPr>
            <a:stCxn id="9" idx="4"/>
            <a:endCxn id="22" idx="0"/>
          </p:cNvCxnSpPr>
          <p:nvPr/>
        </p:nvCxnSpPr>
        <p:spPr>
          <a:xfrm flipH="1">
            <a:off x="5274048" y="1993404"/>
            <a:ext cx="1728192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048224" y="3323576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6605238" y="3325612"/>
            <a:ext cx="540000" cy="54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0</a:t>
            </a:r>
          </a:p>
        </p:txBody>
      </p:sp>
      <p:cxnSp>
        <p:nvCxnSpPr>
          <p:cNvPr id="29" name="Прямая соединительная линия 28"/>
          <p:cNvCxnSpPr>
            <a:stCxn id="11" idx="4"/>
            <a:endCxn id="27" idx="0"/>
          </p:cNvCxnSpPr>
          <p:nvPr/>
        </p:nvCxnSpPr>
        <p:spPr>
          <a:xfrm>
            <a:off x="6642200" y="2930400"/>
            <a:ext cx="233038" cy="3952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4"/>
            <a:endCxn id="26" idx="0"/>
          </p:cNvCxnSpPr>
          <p:nvPr/>
        </p:nvCxnSpPr>
        <p:spPr>
          <a:xfrm flipH="1">
            <a:off x="6318224" y="2930400"/>
            <a:ext cx="323976" cy="3931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724128" y="425968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6408144" y="426171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>
            <a:stCxn id="26" idx="4"/>
            <a:endCxn id="33" idx="0"/>
          </p:cNvCxnSpPr>
          <p:nvPr/>
        </p:nvCxnSpPr>
        <p:spPr>
          <a:xfrm>
            <a:off x="6318224" y="3863576"/>
            <a:ext cx="35992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6" idx="4"/>
            <a:endCxn id="32" idx="0"/>
          </p:cNvCxnSpPr>
          <p:nvPr/>
        </p:nvCxnSpPr>
        <p:spPr>
          <a:xfrm flipH="1">
            <a:off x="5994128" y="3863576"/>
            <a:ext cx="324096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788024" y="3322684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39" name="Овал 38"/>
          <p:cNvSpPr/>
          <p:nvPr/>
        </p:nvSpPr>
        <p:spPr>
          <a:xfrm>
            <a:off x="5472040" y="3324720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40" name="Прямая соединительная линия 39"/>
          <p:cNvCxnSpPr>
            <a:stCxn id="5" idx="4"/>
            <a:endCxn id="39" idx="0"/>
          </p:cNvCxnSpPr>
          <p:nvPr/>
        </p:nvCxnSpPr>
        <p:spPr>
          <a:xfrm flipH="1">
            <a:off x="5742040" y="2929508"/>
            <a:ext cx="216144" cy="3952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" idx="4"/>
            <a:endCxn id="38" idx="0"/>
          </p:cNvCxnSpPr>
          <p:nvPr/>
        </p:nvCxnSpPr>
        <p:spPr>
          <a:xfrm flipH="1">
            <a:off x="5058024" y="2929508"/>
            <a:ext cx="900160" cy="393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3528" y="1273324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4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Подписываю </a:t>
            </a:r>
            <a:r>
              <a:rPr lang="ru-RU" b="1" dirty="0">
                <a:solidFill>
                  <a:srgbClr val="002060"/>
                </a:solidFill>
              </a:rPr>
              <a:t>одного новичка на 300 (АТ) и одного новичка-потребителя на 60 баллов.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Учу своих людей повторять мои действия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учить этому их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0472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345333"/>
            <a:ext cx="4536504" cy="34563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Начать работать по АТ</a:t>
            </a:r>
            <a:br>
              <a:rPr lang="ru-RU" sz="2400" b="1" dirty="0" smtClean="0">
                <a:solidFill>
                  <a:srgbClr val="993300"/>
                </a:solidFill>
              </a:rPr>
            </a:br>
            <a:r>
              <a:rPr lang="ru-RU" sz="2400" b="1" dirty="0" smtClean="0">
                <a:solidFill>
                  <a:srgbClr val="993300"/>
                </a:solidFill>
              </a:rPr>
              <a:t>(300 баллов)</a:t>
            </a:r>
            <a:endParaRPr lang="ru-RU" sz="2400" b="1" dirty="0">
              <a:solidFill>
                <a:srgbClr val="9933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Находить по 1 бизнес- партнеру в месяц;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Помогать своим новичкам </a:t>
            </a:r>
            <a:r>
              <a:rPr lang="ru-RU" sz="2400" b="1" dirty="0">
                <a:solidFill>
                  <a:srgbClr val="993300"/>
                </a:solidFill>
              </a:rPr>
              <a:t>найти новых людей и объяснить им методику работы.</a:t>
            </a:r>
          </a:p>
        </p:txBody>
      </p:sp>
      <p:sp>
        <p:nvSpPr>
          <p:cNvPr id="36" name="Овал 35"/>
          <p:cNvSpPr/>
          <p:nvPr/>
        </p:nvSpPr>
        <p:spPr>
          <a:xfrm>
            <a:off x="6732000" y="1428523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6391250" y="2364627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7075266" y="2366663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43" name="Прямая соединительная линия 42"/>
          <p:cNvCxnSpPr>
            <a:stCxn id="36" idx="4"/>
            <a:endCxn id="42" idx="0"/>
          </p:cNvCxnSpPr>
          <p:nvPr/>
        </p:nvCxnSpPr>
        <p:spPr>
          <a:xfrm>
            <a:off x="7002000" y="1968523"/>
            <a:ext cx="343266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6" idx="4"/>
            <a:endCxn id="37" idx="0"/>
          </p:cNvCxnSpPr>
          <p:nvPr/>
        </p:nvCxnSpPr>
        <p:spPr>
          <a:xfrm flipH="1">
            <a:off x="6661250" y="1968523"/>
            <a:ext cx="340750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2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588525"/>
              </p:ext>
            </p:extLst>
          </p:nvPr>
        </p:nvGraphicFramePr>
        <p:xfrm>
          <a:off x="683568" y="1332716"/>
          <a:ext cx="4752528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1984"/>
                <a:gridCol w="2610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Месяц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Результаты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956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rgbClr val="993300"/>
                          </a:solidFill>
                        </a:rPr>
                        <a:t>10 832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rgbClr val="993300"/>
                          </a:solidFill>
                        </a:rPr>
                        <a:t>34 356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120 312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000" y="1428523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391250" y="2364627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075266" y="2366663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5" idx="4"/>
            <a:endCxn id="8" idx="0"/>
          </p:cNvCxnSpPr>
          <p:nvPr/>
        </p:nvCxnSpPr>
        <p:spPr>
          <a:xfrm>
            <a:off x="7002000" y="1968523"/>
            <a:ext cx="343266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4"/>
            <a:endCxn id="7" idx="0"/>
          </p:cNvCxnSpPr>
          <p:nvPr/>
        </p:nvCxnSpPr>
        <p:spPr>
          <a:xfrm flipH="1">
            <a:off x="6661250" y="1968523"/>
            <a:ext cx="340750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16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2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Подписываю двух новичков на 300 (АТ) и одного новичка-потребителя на 60 баллов.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75</a:t>
            </a:r>
          </a:p>
        </p:txBody>
      </p:sp>
      <p:sp>
        <p:nvSpPr>
          <p:cNvPr id="5" name="Овал 4"/>
          <p:cNvSpPr/>
          <p:nvPr/>
        </p:nvSpPr>
        <p:spPr>
          <a:xfrm>
            <a:off x="7315793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3224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>
            <a:stCxn id="9" idx="4"/>
            <a:endCxn id="8" idx="0"/>
          </p:cNvCxnSpPr>
          <p:nvPr/>
        </p:nvCxnSpPr>
        <p:spPr>
          <a:xfrm>
            <a:off x="7002240" y="1993404"/>
            <a:ext cx="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9" idx="4"/>
            <a:endCxn id="5" idx="0"/>
          </p:cNvCxnSpPr>
          <p:nvPr/>
        </p:nvCxnSpPr>
        <p:spPr>
          <a:xfrm>
            <a:off x="7002240" y="1993404"/>
            <a:ext cx="583553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56176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9" idx="4"/>
            <a:endCxn id="11" idx="0"/>
          </p:cNvCxnSpPr>
          <p:nvPr/>
        </p:nvCxnSpPr>
        <p:spPr>
          <a:xfrm flipH="1">
            <a:off x="6426176" y="1993404"/>
            <a:ext cx="576064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0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57200"/>
            <a:ext cx="8229600" cy="9525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Итоги реформы здравоохранения (счетная палата РФ)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http://rrnews.ru/note/u4846/2015/04/14/115541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9024" y="1477347"/>
            <a:ext cx="7957392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Реорганизовано 350 медицинских учреждений.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Сокращено 90 тыс. сотрудников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здравоохранения.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1957400"/>
            <a:ext cx="3564904" cy="2225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2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1273324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3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2060"/>
                </a:solidFill>
              </a:rPr>
              <a:t>Подписываю двух новичков на 300 (АТ) и одного новичка-потребителя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60 баллов.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Каждый новичок с АТ, приглашает только по одному новичку на 300 и одному на 60.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6732240" y="2375951"/>
            <a:ext cx="540000" cy="54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cxnSp>
        <p:nvCxnSpPr>
          <p:cNvPr id="24" name="Прямая соединительная линия 23"/>
          <p:cNvCxnSpPr>
            <a:stCxn id="25" idx="4"/>
            <a:endCxn id="22" idx="0"/>
          </p:cNvCxnSpPr>
          <p:nvPr/>
        </p:nvCxnSpPr>
        <p:spPr>
          <a:xfrm>
            <a:off x="7002240" y="1993404"/>
            <a:ext cx="0" cy="3825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75</a:t>
            </a:r>
          </a:p>
        </p:txBody>
      </p:sp>
      <p:sp>
        <p:nvSpPr>
          <p:cNvPr id="26" name="Овал 25"/>
          <p:cNvSpPr/>
          <p:nvPr/>
        </p:nvSpPr>
        <p:spPr>
          <a:xfrm>
            <a:off x="7901382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8479482" y="237850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28" name="Прямая соединительная линия 27"/>
          <p:cNvCxnSpPr>
            <a:stCxn id="25" idx="4"/>
            <a:endCxn id="27" idx="0"/>
          </p:cNvCxnSpPr>
          <p:nvPr/>
        </p:nvCxnSpPr>
        <p:spPr>
          <a:xfrm>
            <a:off x="7002240" y="1993404"/>
            <a:ext cx="1747242" cy="3851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5" idx="4"/>
            <a:endCxn id="26" idx="0"/>
          </p:cNvCxnSpPr>
          <p:nvPr/>
        </p:nvCxnSpPr>
        <p:spPr>
          <a:xfrm>
            <a:off x="7002240" y="1993404"/>
            <a:ext cx="1169142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557885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31" name="Прямая соединительная линия 30"/>
          <p:cNvCxnSpPr>
            <a:stCxn id="25" idx="4"/>
            <a:endCxn id="30" idx="0"/>
          </p:cNvCxnSpPr>
          <p:nvPr/>
        </p:nvCxnSpPr>
        <p:spPr>
          <a:xfrm flipH="1">
            <a:off x="5827885" y="1993404"/>
            <a:ext cx="1174355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317949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cxnSp>
        <p:nvCxnSpPr>
          <p:cNvPr id="33" name="Прямая соединительная линия 32"/>
          <p:cNvCxnSpPr>
            <a:stCxn id="25" idx="4"/>
            <a:endCxn id="32" idx="0"/>
          </p:cNvCxnSpPr>
          <p:nvPr/>
        </p:nvCxnSpPr>
        <p:spPr>
          <a:xfrm>
            <a:off x="7002240" y="1993404"/>
            <a:ext cx="585709" cy="406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6142560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cxnSp>
        <p:nvCxnSpPr>
          <p:cNvPr id="35" name="Прямая соединительная линия 34"/>
          <p:cNvCxnSpPr>
            <a:stCxn id="25" idx="4"/>
            <a:endCxn id="34" idx="0"/>
          </p:cNvCxnSpPr>
          <p:nvPr/>
        </p:nvCxnSpPr>
        <p:spPr>
          <a:xfrm flipH="1">
            <a:off x="6412560" y="1993404"/>
            <a:ext cx="589680" cy="406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480272" y="339762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5868144" y="338945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8" name="Прямая соединительная линия 37"/>
          <p:cNvCxnSpPr>
            <a:stCxn id="34" idx="4"/>
            <a:endCxn id="37" idx="0"/>
          </p:cNvCxnSpPr>
          <p:nvPr/>
        </p:nvCxnSpPr>
        <p:spPr>
          <a:xfrm flipH="1">
            <a:off x="6138144" y="2939710"/>
            <a:ext cx="274416" cy="449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4" idx="4"/>
            <a:endCxn id="36" idx="0"/>
          </p:cNvCxnSpPr>
          <p:nvPr/>
        </p:nvCxnSpPr>
        <p:spPr>
          <a:xfrm>
            <a:off x="6412560" y="2939710"/>
            <a:ext cx="337712" cy="457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704408" y="339965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44" name="Прямая соединительная линия 43"/>
          <p:cNvCxnSpPr>
            <a:stCxn id="32" idx="4"/>
            <a:endCxn id="43" idx="0"/>
          </p:cNvCxnSpPr>
          <p:nvPr/>
        </p:nvCxnSpPr>
        <p:spPr>
          <a:xfrm>
            <a:off x="7587949" y="2939710"/>
            <a:ext cx="386459" cy="4599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092280" y="339762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47" name="Прямая соединительная линия 46"/>
          <p:cNvCxnSpPr>
            <a:stCxn id="32" idx="4"/>
            <a:endCxn id="46" idx="0"/>
          </p:cNvCxnSpPr>
          <p:nvPr/>
        </p:nvCxnSpPr>
        <p:spPr>
          <a:xfrm flipH="1">
            <a:off x="7362280" y="2939710"/>
            <a:ext cx="225669" cy="457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41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788443"/>
              </p:ext>
            </p:extLst>
          </p:nvPr>
        </p:nvGraphicFramePr>
        <p:xfrm>
          <a:off x="539552" y="1489348"/>
          <a:ext cx="4752528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1984"/>
                <a:gridCol w="2610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Месяц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Результаты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976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24 921</a:t>
                      </a:r>
                      <a:endParaRPr lang="ru-RU" sz="2800" b="1" kern="1200" dirty="0">
                        <a:solidFill>
                          <a:srgbClr val="99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мес.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73 794</a:t>
                      </a:r>
                      <a:endParaRPr lang="ru-RU" sz="2800" b="1" kern="1200" dirty="0">
                        <a:solidFill>
                          <a:srgbClr val="99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мес.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269 796</a:t>
                      </a:r>
                      <a:endParaRPr lang="ru-RU" sz="2800" b="1" kern="1200" dirty="0">
                        <a:solidFill>
                          <a:srgbClr val="99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7315793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3224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5" idx="4"/>
            <a:endCxn id="8" idx="0"/>
          </p:cNvCxnSpPr>
          <p:nvPr/>
        </p:nvCxnSpPr>
        <p:spPr>
          <a:xfrm>
            <a:off x="7002240" y="1993404"/>
            <a:ext cx="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4"/>
            <a:endCxn id="7" idx="0"/>
          </p:cNvCxnSpPr>
          <p:nvPr/>
        </p:nvCxnSpPr>
        <p:spPr>
          <a:xfrm>
            <a:off x="7002240" y="1993404"/>
            <a:ext cx="583553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56176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5" idx="4"/>
            <a:endCxn id="11" idx="0"/>
          </p:cNvCxnSpPr>
          <p:nvPr/>
        </p:nvCxnSpPr>
        <p:spPr>
          <a:xfrm flipH="1">
            <a:off x="6426176" y="1993404"/>
            <a:ext cx="576064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832200" y="3325612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6444208" y="3327648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>
            <a:stCxn id="11" idx="4"/>
            <a:endCxn id="14" idx="0"/>
          </p:cNvCxnSpPr>
          <p:nvPr/>
        </p:nvCxnSpPr>
        <p:spPr>
          <a:xfrm>
            <a:off x="6426176" y="2929508"/>
            <a:ext cx="288032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4"/>
            <a:endCxn id="13" idx="0"/>
          </p:cNvCxnSpPr>
          <p:nvPr/>
        </p:nvCxnSpPr>
        <p:spPr>
          <a:xfrm flipH="1">
            <a:off x="6102200" y="2929508"/>
            <a:ext cx="323976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056336" y="3325612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7668344" y="3327648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19" name="Прямая соединительная линия 18"/>
          <p:cNvCxnSpPr>
            <a:stCxn id="7" idx="4"/>
            <a:endCxn id="18" idx="0"/>
          </p:cNvCxnSpPr>
          <p:nvPr/>
        </p:nvCxnSpPr>
        <p:spPr>
          <a:xfrm>
            <a:off x="7585793" y="2939710"/>
            <a:ext cx="352551" cy="3879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4"/>
            <a:endCxn id="17" idx="0"/>
          </p:cNvCxnSpPr>
          <p:nvPr/>
        </p:nvCxnSpPr>
        <p:spPr>
          <a:xfrm flipH="1">
            <a:off x="7326336" y="2939710"/>
            <a:ext cx="259457" cy="385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25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2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Подписываю двух новичков на 300 (АТ) и одного новичка-потребителя на 60 баллов.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75</a:t>
            </a:r>
          </a:p>
        </p:txBody>
      </p:sp>
      <p:sp>
        <p:nvSpPr>
          <p:cNvPr id="5" name="Овал 4"/>
          <p:cNvSpPr/>
          <p:nvPr/>
        </p:nvSpPr>
        <p:spPr>
          <a:xfrm>
            <a:off x="7315793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3224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>
            <a:stCxn id="9" idx="4"/>
            <a:endCxn id="8" idx="0"/>
          </p:cNvCxnSpPr>
          <p:nvPr/>
        </p:nvCxnSpPr>
        <p:spPr>
          <a:xfrm>
            <a:off x="7002240" y="1993404"/>
            <a:ext cx="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9" idx="4"/>
            <a:endCxn id="5" idx="0"/>
          </p:cNvCxnSpPr>
          <p:nvPr/>
        </p:nvCxnSpPr>
        <p:spPr>
          <a:xfrm>
            <a:off x="7002240" y="1993404"/>
            <a:ext cx="583553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56176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9" idx="4"/>
            <a:endCxn id="11" idx="0"/>
          </p:cNvCxnSpPr>
          <p:nvPr/>
        </p:nvCxnSpPr>
        <p:spPr>
          <a:xfrm flipH="1">
            <a:off x="6426176" y="1993404"/>
            <a:ext cx="576064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00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3324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3 месяц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делаю ЛО 75. 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2060"/>
                </a:solidFill>
              </a:rPr>
              <a:t>Подписываю двух новичков на 300 (АТ) и одного новичка-потребителя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60 баллов.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Каждый новичок с АТ, дублирует меня. Потребители приобретают по 60 баллов через месяц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32240" y="2375951"/>
            <a:ext cx="540000" cy="54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cxnSp>
        <p:nvCxnSpPr>
          <p:cNvPr id="3" name="Прямая соединительная линия 2"/>
          <p:cNvCxnSpPr>
            <a:stCxn id="17" idx="4"/>
            <a:endCxn id="8" idx="0"/>
          </p:cNvCxnSpPr>
          <p:nvPr/>
        </p:nvCxnSpPr>
        <p:spPr>
          <a:xfrm>
            <a:off x="7002240" y="1993404"/>
            <a:ext cx="0" cy="3825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75</a:t>
            </a:r>
          </a:p>
        </p:txBody>
      </p:sp>
      <p:sp>
        <p:nvSpPr>
          <p:cNvPr id="19" name="Овал 18"/>
          <p:cNvSpPr/>
          <p:nvPr/>
        </p:nvSpPr>
        <p:spPr>
          <a:xfrm>
            <a:off x="7901382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8479482" y="237850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>
            <a:stCxn id="17" idx="4"/>
            <a:endCxn id="20" idx="0"/>
          </p:cNvCxnSpPr>
          <p:nvPr/>
        </p:nvCxnSpPr>
        <p:spPr>
          <a:xfrm>
            <a:off x="7002240" y="1993404"/>
            <a:ext cx="1747242" cy="3851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7" idx="4"/>
            <a:endCxn id="19" idx="0"/>
          </p:cNvCxnSpPr>
          <p:nvPr/>
        </p:nvCxnSpPr>
        <p:spPr>
          <a:xfrm>
            <a:off x="7002240" y="1993404"/>
            <a:ext cx="1169142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557885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24" name="Прямая соединительная линия 23"/>
          <p:cNvCxnSpPr>
            <a:stCxn id="17" idx="4"/>
            <a:endCxn id="23" idx="0"/>
          </p:cNvCxnSpPr>
          <p:nvPr/>
        </p:nvCxnSpPr>
        <p:spPr>
          <a:xfrm flipH="1">
            <a:off x="5827885" y="1993404"/>
            <a:ext cx="1174355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317949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cxnSp>
        <p:nvCxnSpPr>
          <p:cNvPr id="27" name="Прямая соединительная линия 26"/>
          <p:cNvCxnSpPr>
            <a:stCxn id="17" idx="4"/>
            <a:endCxn id="26" idx="0"/>
          </p:cNvCxnSpPr>
          <p:nvPr/>
        </p:nvCxnSpPr>
        <p:spPr>
          <a:xfrm>
            <a:off x="7002240" y="1993404"/>
            <a:ext cx="585709" cy="406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142560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75</a:t>
            </a:r>
            <a:endParaRPr lang="ru-RU" b="1" dirty="0"/>
          </a:p>
        </p:txBody>
      </p:sp>
      <p:cxnSp>
        <p:nvCxnSpPr>
          <p:cNvPr id="30" name="Прямая соединительная линия 29"/>
          <p:cNvCxnSpPr>
            <a:stCxn id="17" idx="4"/>
            <a:endCxn id="29" idx="0"/>
          </p:cNvCxnSpPr>
          <p:nvPr/>
        </p:nvCxnSpPr>
        <p:spPr>
          <a:xfrm flipH="1">
            <a:off x="6412560" y="1993404"/>
            <a:ext cx="589680" cy="406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480272" y="339762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5896719" y="338945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>
            <a:stCxn id="29" idx="4"/>
            <a:endCxn id="33" idx="0"/>
          </p:cNvCxnSpPr>
          <p:nvPr/>
        </p:nvCxnSpPr>
        <p:spPr>
          <a:xfrm flipH="1">
            <a:off x="6166719" y="2939710"/>
            <a:ext cx="245841" cy="449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9" idx="4"/>
            <a:endCxn id="32" idx="0"/>
          </p:cNvCxnSpPr>
          <p:nvPr/>
        </p:nvCxnSpPr>
        <p:spPr>
          <a:xfrm>
            <a:off x="6412560" y="2939710"/>
            <a:ext cx="337712" cy="457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320655" y="338741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37" name="Прямая соединительная линия 36"/>
          <p:cNvCxnSpPr>
            <a:stCxn id="29" idx="4"/>
            <a:endCxn id="36" idx="0"/>
          </p:cNvCxnSpPr>
          <p:nvPr/>
        </p:nvCxnSpPr>
        <p:spPr>
          <a:xfrm flipH="1">
            <a:off x="5590655" y="2939710"/>
            <a:ext cx="821905" cy="4477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208464" y="3407822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39" name="Овал 38"/>
          <p:cNvSpPr/>
          <p:nvPr/>
        </p:nvSpPr>
        <p:spPr>
          <a:xfrm>
            <a:off x="7624911" y="339965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40" name="Прямая соединительная линия 39"/>
          <p:cNvCxnSpPr>
            <a:stCxn id="26" idx="4"/>
            <a:endCxn id="39" idx="0"/>
          </p:cNvCxnSpPr>
          <p:nvPr/>
        </p:nvCxnSpPr>
        <p:spPr>
          <a:xfrm>
            <a:off x="7587949" y="2939710"/>
            <a:ext cx="306962" cy="4599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6" idx="4"/>
            <a:endCxn id="38" idx="0"/>
          </p:cNvCxnSpPr>
          <p:nvPr/>
        </p:nvCxnSpPr>
        <p:spPr>
          <a:xfrm>
            <a:off x="7587949" y="2939710"/>
            <a:ext cx="890515" cy="46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048847" y="339762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43" name="Прямая соединительная линия 42"/>
          <p:cNvCxnSpPr>
            <a:stCxn id="26" idx="4"/>
            <a:endCxn id="42" idx="0"/>
          </p:cNvCxnSpPr>
          <p:nvPr/>
        </p:nvCxnSpPr>
        <p:spPr>
          <a:xfrm flipH="1">
            <a:off x="7318847" y="2939710"/>
            <a:ext cx="269102" cy="457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8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Вариант 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6707321"/>
              </p:ext>
            </p:extLst>
          </p:nvPr>
        </p:nvGraphicFramePr>
        <p:xfrm>
          <a:off x="539552" y="1489348"/>
          <a:ext cx="4752528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1984"/>
                <a:gridCol w="2610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Месяц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Результаты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4 217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69 580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 мес.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548 851 р.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240" y="1453404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7315793" y="2399710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32240" y="2391544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60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5" idx="4"/>
            <a:endCxn id="8" idx="0"/>
          </p:cNvCxnSpPr>
          <p:nvPr/>
        </p:nvCxnSpPr>
        <p:spPr>
          <a:xfrm>
            <a:off x="7002240" y="1993404"/>
            <a:ext cx="0" cy="398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4"/>
            <a:endCxn id="7" idx="0"/>
          </p:cNvCxnSpPr>
          <p:nvPr/>
        </p:nvCxnSpPr>
        <p:spPr>
          <a:xfrm>
            <a:off x="7002240" y="1993404"/>
            <a:ext cx="583553" cy="406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56176" y="2389508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АТ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5" idx="4"/>
            <a:endCxn id="11" idx="0"/>
          </p:cNvCxnSpPr>
          <p:nvPr/>
        </p:nvCxnSpPr>
        <p:spPr>
          <a:xfrm flipH="1">
            <a:off x="6426176" y="1993404"/>
            <a:ext cx="576064" cy="39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15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374400"/>
            <a:ext cx="828092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АРГО тест как инструмент бизнеса: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345332"/>
            <a:ext cx="8280920" cy="3168352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Позволяет использовать дупликацию: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Простой набор действий которые нужно научиться выполнять самому.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Простой набор действий, которые нужно объяснить своим новичкам.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Дает легко просчитываемый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xmlns="" val="1183801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993" y="1888815"/>
            <a:ext cx="7560840" cy="1832781"/>
          </a:xfrm>
          <a:prstGeom prst="rect">
            <a:avLst/>
          </a:prstGeom>
          <a:gradFill>
            <a:gsLst>
              <a:gs pos="25000">
                <a:schemeClr val="accent2">
                  <a:shade val="51000"/>
                  <a:satMod val="130000"/>
                </a:schemeClr>
              </a:gs>
              <a:gs pos="62000">
                <a:srgbClr val="FF7C8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Каждый кто освоит это станет богатым человеком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6496" y="373418"/>
            <a:ext cx="5529399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Дупликация – залог успеха:</a:t>
            </a:r>
          </a:p>
        </p:txBody>
      </p:sp>
    </p:spTree>
    <p:extLst>
      <p:ext uri="{BB962C8B-B14F-4D97-AF65-F5344CB8AC3E}">
        <p14:creationId xmlns:p14="http://schemas.microsoft.com/office/powerpoint/2010/main" xmlns="" val="17135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993" y="1888815"/>
            <a:ext cx="7560840" cy="18327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Чем больше Ваш заработок в АРГО – тем больше здоровых людей вокруг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73418"/>
            <a:ext cx="2710678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Важный факт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286908" cy="571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3108" y="4167197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76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57200"/>
            <a:ext cx="8229600" cy="9525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Итоги реформы здравоохранения (счетная палата РФ)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http://rrnews.ru/note/u4846/2015/04/14/115541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9024" y="1477347"/>
            <a:ext cx="7957392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Реорганизовано 350 медицинских учреждений.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Сокращено 90 тыс. сотрудников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здравоохранения.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Результат за 1 кв. 2015 г.: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Рост смертности 3,7%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Рост объема платных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медицинских </a:t>
            </a:r>
            <a:r>
              <a:rPr lang="ru-RU" sz="2400" b="1" dirty="0">
                <a:solidFill>
                  <a:srgbClr val="002060"/>
                </a:solidFill>
              </a:rPr>
              <a:t>услуг (24%)</a:t>
            </a:r>
          </a:p>
          <a:p>
            <a:pPr>
              <a:spcBef>
                <a:spcPct val="20000"/>
              </a:spcBef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1957400"/>
            <a:ext cx="3564904" cy="2225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97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57200"/>
            <a:ext cx="8229600" cy="9525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Итоги реформы здравоохранения (счетная палата РФ)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http://rrnews.ru/note/u4846/2015/04/14/115541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9024" y="1477347"/>
            <a:ext cx="7957392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Реорганизовано 350 медицинских учреждений.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Сокращено 90 тыс. сотрудников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здравоохранения.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Результат за 1 кв. 2015 г.: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Рост </a:t>
            </a:r>
            <a:r>
              <a:rPr lang="ru-RU" sz="2400" b="1" dirty="0">
                <a:solidFill>
                  <a:srgbClr val="002060"/>
                </a:solidFill>
              </a:rPr>
              <a:t>смертности 3,7%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Рост объема платных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медицинских </a:t>
            </a:r>
            <a:r>
              <a:rPr lang="ru-RU" sz="2400" b="1" dirty="0">
                <a:solidFill>
                  <a:srgbClr val="002060"/>
                </a:solidFill>
              </a:rPr>
              <a:t>услуг (24%)</a:t>
            </a:r>
          </a:p>
          <a:p>
            <a:pPr>
              <a:spcBef>
                <a:spcPct val="20000"/>
              </a:spcBef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1957400"/>
            <a:ext cx="3564904" cy="2225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9024" y="4513684"/>
            <a:ext cx="6798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Реформа здравоохранения рассчитана </a:t>
            </a:r>
            <a:r>
              <a:rPr lang="ru-RU" sz="2400" b="1" dirty="0" smtClean="0">
                <a:solidFill>
                  <a:srgbClr val="002060"/>
                </a:solidFill>
              </a:rPr>
              <a:t>еще на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 </a:t>
            </a:r>
            <a:r>
              <a:rPr lang="ru-RU" sz="2400" b="1" dirty="0">
                <a:solidFill>
                  <a:srgbClr val="002060"/>
                </a:solidFill>
              </a:rPr>
              <a:t>года. </a:t>
            </a:r>
            <a:r>
              <a:rPr lang="ru-RU" sz="2400" b="1" dirty="0" smtClean="0">
                <a:solidFill>
                  <a:srgbClr val="002060"/>
                </a:solidFill>
              </a:rPr>
              <a:t>Планируется дальнейшая реорганизация.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7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985292"/>
            <a:ext cx="7344816" cy="2952328"/>
          </a:xfrm>
          <a:prstGeom prst="rect">
            <a:avLst/>
          </a:prstGeom>
          <a:solidFill>
            <a:srgbClr val="7030A0">
              <a:alpha val="18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Затраты на здоровье будут расти.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Все больше ценят то за что платят.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Понимание необходимости профилактики усилится.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873391"/>
            <a:ext cx="7560840" cy="17041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АРГО помогает сохранить ЗДОРОВЬЕ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основной ресурс человека, и важнейший ресурс государства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5074" y="373418"/>
            <a:ext cx="2079737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Роль АРГО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993" y="1888815"/>
            <a:ext cx="7560840" cy="1832781"/>
          </a:xfrm>
          <a:prstGeom prst="rect">
            <a:avLst/>
          </a:prstGeom>
          <a:gradFill>
            <a:gsLst>
              <a:gs pos="81000">
                <a:schemeClr val="accent2">
                  <a:shade val="51000"/>
                  <a:satMod val="130000"/>
                </a:schemeClr>
              </a:gs>
              <a:gs pos="98000">
                <a:srgbClr val="A43432"/>
              </a:gs>
              <a:gs pos="97000">
                <a:srgbClr val="FF7C8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Чем больше Ваш заработок в АРГО – тем больше здоровых людей вокруг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73418"/>
            <a:ext cx="2710678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Важный факт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7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46658</TotalTime>
  <Words>930</Words>
  <Application>Microsoft Office PowerPoint</Application>
  <PresentationFormat>Экран (16:10)</PresentationFormat>
  <Paragraphs>295</Paragraphs>
  <Slides>48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Итоги реформы здравоохранения (счетная палата РФ) http://rrnews.ru/note/u4846/2015/04/14/115541</vt:lpstr>
      <vt:lpstr>Итоги реформы здравоохранения (счетная палата РФ) http://rrnews.ru/note/u4846/2015/04/14/115541</vt:lpstr>
      <vt:lpstr>Итоги реформы здравоохранения (счетная палата РФ) http://rrnews.ru/note/u4846/2015/04/14/115541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АРГО тест</vt:lpstr>
      <vt:lpstr>АРГО тест</vt:lpstr>
      <vt:lpstr>АРГО тест</vt:lpstr>
      <vt:lpstr>АРГО тест</vt:lpstr>
      <vt:lpstr>Слайд 30</vt:lpstr>
      <vt:lpstr>Слайд 31</vt:lpstr>
      <vt:lpstr>Как это работает?</vt:lpstr>
      <vt:lpstr>Вариант 1</vt:lpstr>
      <vt:lpstr>Вариант 1</vt:lpstr>
      <vt:lpstr>Вариант 1</vt:lpstr>
      <vt:lpstr>Вариант 1</vt:lpstr>
      <vt:lpstr>Вариант 1</vt:lpstr>
      <vt:lpstr>Вариант 1</vt:lpstr>
      <vt:lpstr>Вариант 2</vt:lpstr>
      <vt:lpstr>Вариант 2</vt:lpstr>
      <vt:lpstr>Вариант 2</vt:lpstr>
      <vt:lpstr>Вариант 3</vt:lpstr>
      <vt:lpstr>Вариант 3</vt:lpstr>
      <vt:lpstr>Вариант 3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</dc:creator>
  <cp:lastModifiedBy>Крупин</cp:lastModifiedBy>
  <cp:revision>256</cp:revision>
  <dcterms:created xsi:type="dcterms:W3CDTF">2014-09-01T13:03:55Z</dcterms:created>
  <dcterms:modified xsi:type="dcterms:W3CDTF">2015-09-19T12:23:08Z</dcterms:modified>
</cp:coreProperties>
</file>